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3" r:id="rId36"/>
    <p:sldId id="294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54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55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256" r:id="rId97"/>
  </p:sldIdLst>
  <p:sldSz cx="18288000" cy="10287000"/>
  <p:notesSz cx="6858000" cy="9144000"/>
  <p:embeddedFontLst>
    <p:embeddedFont>
      <p:font typeface="Alex Brush" panose="020B0604020202020204" charset="0"/>
      <p:regular r:id="rId99"/>
    </p:embeddedFont>
    <p:embeddedFont>
      <p:font typeface="Roboto" panose="02000000000000000000" pitchFamily="2" charset="0"/>
      <p:regular r:id="rId100"/>
      <p:bold r:id="rId101"/>
      <p:italic r:id="rId102"/>
      <p:boldItalic r:id="rId103"/>
    </p:embeddedFont>
    <p:embeddedFont>
      <p:font typeface="Roboto Bold" panose="02000000000000000000" pitchFamily="2" charset="0"/>
      <p:regular r:id="rId104"/>
      <p:bold r:id="rId105"/>
    </p:embeddedFont>
    <p:embeddedFont>
      <p:font typeface="Roboto Bold Italics" panose="020B0604020202020204" charset="0"/>
      <p:regular r:id="rId106"/>
    </p:embeddedFont>
    <p:embeddedFont>
      <p:font typeface="Roboto Italics" panose="020B0604020202020204" charset="0"/>
      <p:regular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B462A-6957-11B8-AD4F-034F7BB03A65}" v="126" dt="2024-12-04T12:59:35.947"/>
    <p1510:client id="{A3BCA1CE-1F96-4845-89E9-FBE4F4336ACF}" v="2" dt="2024-12-04T16:21:29.845"/>
    <p1510:client id="{C28A9CB3-0E15-4A16-B716-1BF5B969ACD3}" v="231" dt="2024-12-06T09:22:41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052194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618611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sokrypton/ColabFold/blob/main/ESMFold.ipynb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colab.research.google.com/github/sokrypton/ColabFold/blob/main/beta/ESMFold_advanced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dL5pJHk7IJZKC893MtemXI9Dqt_0Xug?usp=sharin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app/lucidspark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qarahmed1/NVIDIA/blob/main/Machine-Learning-Basics/1.%20Linear%20Regression.ipynb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app/lucidspar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iannekrouse/LRPython/blob/master/LogisticRegression.ipynb#scrollTo=adkqunikbhG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github.com/waqarahmed1/NVIDIA/blob/main/Machine-Learning-Basics/1.%20Linear%20Regression.ipynb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csmastersUH/data_analysis_with_python_spring_2020/blob/master/clustering.ipynb#scrollTo=LtoNqvGhy_gV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github.com/waqarahmed1/NVIDIA/blob/main/Machine-Learning-Basics/1.%20Linear%20Regression.ipynb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XJbxi7O93guCJeEIC3ofC7XIeEGdoBl#scrollTo=4acfe790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sokrypton/ColabFold/blob/main/ESMFold.ipynb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drive/1tXJbxi7O93guCJeEIC3ofC7XIeEGdoBl#scrollTo=4acfe790" TargetMode="External"/><Relationship Id="rId5" Type="http://schemas.openxmlformats.org/officeDocument/2006/relationships/hyperlink" Target="https://colab.research.google.com/drive/1mdL5pJHk7IJZKC893MtemXI9Dqt_0Xug?usp=sharing" TargetMode="External"/><Relationship Id="rId4" Type="http://schemas.openxmlformats.org/officeDocument/2006/relationships/hyperlink" Target="https://colab.research.google.com/github/sokrypton/ColabFold/blob/main/beta/ESMFold_advanced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06F8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" y="-2"/>
            <a:ext cx="9103623" cy="3969395"/>
          </a:xfrm>
          <a:custGeom>
            <a:avLst/>
            <a:gdLst/>
            <a:ahLst/>
            <a:cxnLst/>
            <a:rect l="l" t="t" r="r" b="b"/>
            <a:pathLst>
              <a:path w="9442410" h="4308099">
                <a:moveTo>
                  <a:pt x="0" y="4308099"/>
                </a:moveTo>
                <a:lnTo>
                  <a:pt x="9442410" y="4308099"/>
                </a:lnTo>
                <a:lnTo>
                  <a:pt x="9442410" y="0"/>
                </a:lnTo>
                <a:lnTo>
                  <a:pt x="0" y="0"/>
                </a:lnTo>
                <a:lnTo>
                  <a:pt x="0" y="4308099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0656" y="8069381"/>
            <a:ext cx="1251873" cy="1550308"/>
          </a:xfrm>
          <a:custGeom>
            <a:avLst/>
            <a:gdLst/>
            <a:ahLst/>
            <a:cxnLst/>
            <a:rect l="l" t="t" r="r" b="b"/>
            <a:pathLst>
              <a:path w="1251873" h="1550308">
                <a:moveTo>
                  <a:pt x="0" y="0"/>
                </a:moveTo>
                <a:lnTo>
                  <a:pt x="1251873" y="0"/>
                </a:lnTo>
                <a:lnTo>
                  <a:pt x="1251873" y="1550308"/>
                </a:lnTo>
                <a:lnTo>
                  <a:pt x="0" y="1550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9184377" y="-4"/>
            <a:ext cx="9103623" cy="3969397"/>
          </a:xfrm>
          <a:custGeom>
            <a:avLst/>
            <a:gdLst/>
            <a:ahLst/>
            <a:cxnLst/>
            <a:rect l="l" t="t" r="r" b="b"/>
            <a:pathLst>
              <a:path w="9442410" h="4308099">
                <a:moveTo>
                  <a:pt x="0" y="4308099"/>
                </a:moveTo>
                <a:lnTo>
                  <a:pt x="9442410" y="4308099"/>
                </a:lnTo>
                <a:lnTo>
                  <a:pt x="9442410" y="0"/>
                </a:lnTo>
                <a:lnTo>
                  <a:pt x="0" y="0"/>
                </a:lnTo>
                <a:lnTo>
                  <a:pt x="0" y="4308099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53702" y="2569017"/>
            <a:ext cx="162613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Machine Learning for Biologists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7324" y="4216909"/>
            <a:ext cx="15594861" cy="108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899" b="1" i="1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 walkthrough of Machine learning concepts and tooling relevant to students of Biosciences.</a:t>
            </a:r>
          </a:p>
          <a:p>
            <a:pPr algn="ctr">
              <a:lnSpc>
                <a:spcPts val="2783"/>
              </a:lnSpc>
            </a:pPr>
            <a:endParaRPr lang="en-US" sz="2899" b="1" i="1">
              <a:solidFill>
                <a:srgbClr val="FFFFFF"/>
              </a:solidFill>
              <a:latin typeface="Roboto Bold Italics"/>
              <a:ea typeface="Roboto Bold Italics"/>
              <a:cs typeface="Roboto Bold Italics"/>
              <a:sym typeface="Roboto Bold Italics"/>
            </a:endParaRPr>
          </a:p>
          <a:p>
            <a:pPr algn="ctr">
              <a:lnSpc>
                <a:spcPts val="2783"/>
              </a:lnSpc>
            </a:pPr>
            <a:endParaRPr lang="en-US" sz="2899" b="1" i="1">
              <a:solidFill>
                <a:srgbClr val="FFFFFF"/>
              </a:solidFill>
              <a:latin typeface="Roboto Bold Italics"/>
              <a:ea typeface="Roboto Bold Italics"/>
              <a:cs typeface="Roboto Bold Italics"/>
              <a:sym typeface="Roboto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01525" y="6530754"/>
            <a:ext cx="88849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Trainers</a:t>
            </a:r>
          </a:p>
          <a:p>
            <a:pPr algn="ctr">
              <a:lnSpc>
                <a:spcPts val="3480"/>
              </a:lnSpc>
            </a:pPr>
            <a:r>
              <a:rPr lang="en-US" sz="2900" b="1" i="1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Waqar Ahmed / Samavi Nasir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33449"/>
            <a:ext cx="18288006" cy="8015451"/>
          </a:xfrm>
          <a:custGeom>
            <a:avLst/>
            <a:gdLst/>
            <a:ahLst/>
            <a:cxnLst/>
            <a:rect l="l" t="t" r="r" b="b"/>
            <a:pathLst>
              <a:path w="18288006" h="8015451">
                <a:moveTo>
                  <a:pt x="0" y="0"/>
                </a:moveTo>
                <a:lnTo>
                  <a:pt x="18288006" y="0"/>
                </a:lnTo>
                <a:lnTo>
                  <a:pt x="18288006" y="8015451"/>
                </a:lnTo>
                <a:lnTo>
                  <a:pt x="0" y="801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2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2455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AI Breakthroughs , Data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039" y="2130614"/>
            <a:ext cx="17819922" cy="7924928"/>
          </a:xfrm>
          <a:custGeom>
            <a:avLst/>
            <a:gdLst/>
            <a:ahLst/>
            <a:cxnLst/>
            <a:rect l="l" t="t" r="r" b="b"/>
            <a:pathLst>
              <a:path w="17819922" h="7924928">
                <a:moveTo>
                  <a:pt x="0" y="0"/>
                </a:moveTo>
                <a:lnTo>
                  <a:pt x="17819922" y="0"/>
                </a:lnTo>
                <a:lnTo>
                  <a:pt x="17819922" y="7924928"/>
                </a:lnTo>
                <a:lnTo>
                  <a:pt x="0" y="7924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916" b="-59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2455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ML Algorithm Taxonomy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69920"/>
            <a:ext cx="18288006" cy="8117080"/>
          </a:xfrm>
          <a:custGeom>
            <a:avLst/>
            <a:gdLst/>
            <a:ahLst/>
            <a:cxnLst/>
            <a:rect l="l" t="t" r="r" b="b"/>
            <a:pathLst>
              <a:path w="18288006" h="8117080">
                <a:moveTo>
                  <a:pt x="0" y="0"/>
                </a:moveTo>
                <a:lnTo>
                  <a:pt x="18288006" y="0"/>
                </a:lnTo>
                <a:lnTo>
                  <a:pt x="18288006" y="8117080"/>
                </a:lnTo>
                <a:lnTo>
                  <a:pt x="0" y="81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2455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Building Robust AI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7665"/>
            <a:ext cx="18288000" cy="8267910"/>
          </a:xfrm>
          <a:custGeom>
            <a:avLst/>
            <a:gdLst/>
            <a:ahLst/>
            <a:cxnLst/>
            <a:rect l="l" t="t" r="r" b="b"/>
            <a:pathLst>
              <a:path w="18288000" h="8267910">
                <a:moveTo>
                  <a:pt x="0" y="0"/>
                </a:moveTo>
                <a:lnTo>
                  <a:pt x="18288000" y="0"/>
                </a:lnTo>
                <a:lnTo>
                  <a:pt x="18288000" y="8267910"/>
                </a:lnTo>
                <a:lnTo>
                  <a:pt x="0" y="8267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077" b="-629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Importance of Robust AI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139" y="1987593"/>
            <a:ext cx="18103861" cy="8299407"/>
          </a:xfrm>
          <a:custGeom>
            <a:avLst/>
            <a:gdLst/>
            <a:ahLst/>
            <a:cxnLst/>
            <a:rect l="l" t="t" r="r" b="b"/>
            <a:pathLst>
              <a:path w="18103861" h="8299407">
                <a:moveTo>
                  <a:pt x="0" y="0"/>
                </a:moveTo>
                <a:lnTo>
                  <a:pt x="18103861" y="0"/>
                </a:lnTo>
                <a:lnTo>
                  <a:pt x="18103861" y="8299407"/>
                </a:lnTo>
                <a:lnTo>
                  <a:pt x="0" y="8299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6" t="-16471" r="-1956" b="-771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24970" y="639866"/>
              <a:ext cx="21681800" cy="1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440"/>
                </a:lnSpc>
              </a:pPr>
              <a:r>
                <a:rPr lang="en-US" sz="62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Datasets in ML: Unstructured v/s Structured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039" y="1990564"/>
            <a:ext cx="17129922" cy="8296436"/>
          </a:xfrm>
          <a:custGeom>
            <a:avLst/>
            <a:gdLst/>
            <a:ahLst/>
            <a:cxnLst/>
            <a:rect l="l" t="t" r="r" b="b"/>
            <a:pathLst>
              <a:path w="17129922" h="8296436">
                <a:moveTo>
                  <a:pt x="0" y="0"/>
                </a:moveTo>
                <a:lnTo>
                  <a:pt x="17129922" y="0"/>
                </a:lnTo>
                <a:lnTo>
                  <a:pt x="17129922" y="8296436"/>
                </a:lnTo>
                <a:lnTo>
                  <a:pt x="0" y="8296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4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Jupyter Notebook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5425" y="3046975"/>
            <a:ext cx="14937150" cy="604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Topics covered</a:t>
            </a:r>
          </a:p>
          <a:p>
            <a:pPr algn="l">
              <a:lnSpc>
                <a:spcPts val="3359"/>
              </a:lnSpc>
            </a:pPr>
            <a:endParaRPr lang="en-US" sz="3800" b="1">
              <a:solidFill>
                <a:srgbClr val="434343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Pandas</a:t>
            </a: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Scikit-learn</a:t>
            </a: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</a:rPr>
              <a:t>Biopython</a:t>
            </a:r>
          </a:p>
          <a:p>
            <a:pPr marL="584200" lvl="1" algn="l">
              <a:lnSpc>
                <a:spcPts val="4800"/>
              </a:lnSpc>
            </a:pP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817880" lvl="1" indent="-408940" algn="l">
              <a:lnSpc>
                <a:spcPts val="3359"/>
              </a:lnSpc>
            </a:pP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17880" lvl="1" indent="-408940">
              <a:lnSpc>
                <a:spcPts val="3359"/>
              </a:lnSpc>
            </a:pP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817880" lvl="1" indent="-408940">
              <a:lnSpc>
                <a:spcPts val="3359"/>
              </a:lnSpc>
            </a:pP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Python Libraries used in ML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7678398" cy="9210898"/>
          </a:xfrm>
          <a:custGeom>
            <a:avLst/>
            <a:gdLst/>
            <a:ahLst/>
            <a:cxnLst/>
            <a:rect l="l" t="t" r="r" b="b"/>
            <a:pathLst>
              <a:path w="17678398" h="9210898">
                <a:moveTo>
                  <a:pt x="0" y="0"/>
                </a:moveTo>
                <a:lnTo>
                  <a:pt x="17678398" y="0"/>
                </a:lnTo>
                <a:lnTo>
                  <a:pt x="17678398" y="9210898"/>
                </a:lnTo>
                <a:lnTo>
                  <a:pt x="0" y="9210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7678396" cy="8784858"/>
          </a:xfrm>
          <a:custGeom>
            <a:avLst/>
            <a:gdLst/>
            <a:ahLst/>
            <a:cxnLst/>
            <a:rect l="l" t="t" r="r" b="b"/>
            <a:pathLst>
              <a:path w="17678396" h="8784858">
                <a:moveTo>
                  <a:pt x="0" y="0"/>
                </a:moveTo>
                <a:lnTo>
                  <a:pt x="17678396" y="0"/>
                </a:lnTo>
                <a:lnTo>
                  <a:pt x="17678396" y="8784858"/>
                </a:lnTo>
                <a:lnTo>
                  <a:pt x="0" y="8784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150" y="0"/>
            <a:ext cx="14556720" cy="10286998"/>
          </a:xfrm>
          <a:custGeom>
            <a:avLst/>
            <a:gdLst/>
            <a:ahLst/>
            <a:cxnLst/>
            <a:rect l="l" t="t" r="r" b="b"/>
            <a:pathLst>
              <a:path w="14556720" h="10286998">
                <a:moveTo>
                  <a:pt x="0" y="0"/>
                </a:moveTo>
                <a:lnTo>
                  <a:pt x="14556720" y="0"/>
                </a:lnTo>
                <a:lnTo>
                  <a:pt x="1455672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550" y="3116187"/>
            <a:ext cx="7971800" cy="520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lang="en-US" sz="2600"/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AI/ML Unpacked</a:t>
            </a:r>
            <a:endParaRPr lang="en-US" sz="2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Canonical Structure of AI Systems</a:t>
            </a:r>
            <a:endParaRPr lang="en-US" sz="2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AI: History and Current Rise</a:t>
            </a:r>
            <a:endParaRPr lang="en-US" sz="2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 Classification &amp; Taxonomy</a:t>
            </a:r>
            <a:endParaRPr lang="en-US" sz="2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Building Robust AI Models</a:t>
            </a:r>
            <a:endParaRPr lang="en-US" sz="2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in AI: Unstructured vs Structured Data</a:t>
            </a:r>
            <a:endParaRPr lang="en-US" sz="2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 to Jupyter Notebooks</a:t>
            </a:r>
            <a:endParaRPr lang="en-US" sz="2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Overview of Key Python Libraries for Machine Learning in Biosciences</a:t>
            </a:r>
            <a:endParaRPr lang="en-US" sz="2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LAB 1 - Protein Structure Prediction using </a:t>
            </a:r>
            <a:r>
              <a:rPr lang="en-US" sz="2600" b="1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ESMFold</a:t>
            </a:r>
            <a:endParaRPr lang="en-US" sz="2600" b="1" err="1">
              <a:solidFill>
                <a:srgbClr val="000000"/>
              </a:solidFill>
              <a:latin typeface="Roboto Bold"/>
              <a:ea typeface="Roboto Bold"/>
              <a:cs typeface="Roboto Bold"/>
            </a:endParaRPr>
          </a:p>
          <a:p>
            <a:pPr marL="925195" lvl="1" indent="-462280" algn="l">
              <a:lnSpc>
                <a:spcPts val="2909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LAB 2 - Physicochemical Properties Analysis of Protein Sequence Data</a:t>
            </a:r>
            <a:endParaRPr lang="en-US" sz="2600" b="1">
              <a:solidFill>
                <a:srgbClr val="000000"/>
              </a:solidFill>
              <a:latin typeface="Roboto Bold"/>
              <a:ea typeface="Roboto Bold"/>
              <a:cs typeface="Roboto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8011"/>
            <a:chOff x="0" y="0"/>
            <a:chExt cx="4816593" cy="4998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888"/>
            </a:xfrm>
            <a:custGeom>
              <a:avLst/>
              <a:gdLst/>
              <a:ahLst/>
              <a:cxnLst/>
              <a:rect l="l" t="t" r="r" b="b"/>
              <a:pathLst>
                <a:path w="4816592" h="499888">
                  <a:moveTo>
                    <a:pt x="0" y="0"/>
                  </a:moveTo>
                  <a:lnTo>
                    <a:pt x="4816592" y="0"/>
                  </a:lnTo>
                  <a:lnTo>
                    <a:pt x="4816592" y="499888"/>
                  </a:lnTo>
                  <a:lnTo>
                    <a:pt x="0" y="499888"/>
                  </a:lnTo>
                  <a:close/>
                </a:path>
              </a:pathLst>
            </a:custGeom>
            <a:gradFill rotWithShape="1">
              <a:gsLst>
                <a:gs pos="0">
                  <a:srgbClr val="010219">
                    <a:alpha val="100000"/>
                  </a:srgbClr>
                </a:gs>
                <a:gs pos="50000">
                  <a:srgbClr val="000224">
                    <a:alpha val="100000"/>
                  </a:srgbClr>
                </a:gs>
                <a:gs pos="100000">
                  <a:srgbClr val="006F8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537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550" y="257175"/>
            <a:ext cx="162613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116187"/>
            <a:ext cx="8770158" cy="442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5704" lvl="1" indent="-462852" algn="l">
              <a:lnSpc>
                <a:spcPts val="2909"/>
              </a:lnSpc>
              <a:buFont typeface="Arial"/>
              <a:buChar char="•"/>
            </a:pPr>
            <a:r>
              <a:rPr lang="en-US" sz="26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 Algorithms: Linear &amp; Logistic Regression</a:t>
            </a:r>
          </a:p>
          <a:p>
            <a:pPr marL="925704" lvl="1" indent="-462852" algn="l">
              <a:lnSpc>
                <a:spcPts val="2909"/>
              </a:lnSpc>
              <a:buFont typeface="Arial"/>
              <a:buChar char="•"/>
            </a:pPr>
            <a:r>
              <a:rPr lang="en-US" sz="26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Clustering Methods in ML</a:t>
            </a:r>
          </a:p>
          <a:p>
            <a:pPr marL="925704" lvl="1" indent="-462852" algn="l">
              <a:lnSpc>
                <a:spcPts val="2909"/>
              </a:lnSpc>
              <a:buFont typeface="Arial"/>
              <a:buChar char="•"/>
            </a:pPr>
            <a:r>
              <a:rPr lang="en-US" sz="26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Ensemble Learning Techniques</a:t>
            </a:r>
          </a:p>
          <a:p>
            <a:pPr marL="925704" lvl="1" indent="-462852" algn="l">
              <a:lnSpc>
                <a:spcPts val="2909"/>
              </a:lnSpc>
              <a:buFont typeface="Arial"/>
              <a:buChar char="•"/>
            </a:pPr>
            <a:r>
              <a:rPr lang="en-US" sz="26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Boosting Algorithms</a:t>
            </a:r>
          </a:p>
          <a:p>
            <a:pPr marL="925704" lvl="1" indent="-462852" algn="l">
              <a:lnSpc>
                <a:spcPts val="2909"/>
              </a:lnSpc>
              <a:buFont typeface="Arial"/>
              <a:buChar char="•"/>
            </a:pPr>
            <a:r>
              <a:rPr lang="en-US" sz="26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Mathematical Underpinnings  of ML</a:t>
            </a:r>
          </a:p>
          <a:p>
            <a:pPr marL="925704" lvl="1" indent="-462852" algn="l">
              <a:lnSpc>
                <a:spcPts val="2909"/>
              </a:lnSpc>
              <a:buFont typeface="Arial"/>
              <a:buChar char="•"/>
            </a:pPr>
            <a:r>
              <a:rPr lang="en-US" sz="26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 to Large Language Models (LLMs)</a:t>
            </a:r>
          </a:p>
          <a:p>
            <a:pPr marL="925704" lvl="1" indent="-462852" algn="l">
              <a:lnSpc>
                <a:spcPts val="2909"/>
              </a:lnSpc>
              <a:buFont typeface="Arial"/>
              <a:buChar char="•"/>
            </a:pPr>
            <a:r>
              <a:rPr lang="en-US" sz="26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LLM Experimentation</a:t>
            </a:r>
          </a:p>
          <a:p>
            <a:pPr marL="925627" lvl="1" indent="-462814" algn="l">
              <a:lnSpc>
                <a:spcPts val="2909"/>
              </a:lnSpc>
              <a:buFont typeface="Arial"/>
              <a:buChar char="•"/>
            </a:pPr>
            <a:r>
              <a:rPr lang="en-US" sz="2634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LAB 3 - Modelling Protein Detectability on Mass Spectrometry with MLP Algorithm</a:t>
            </a:r>
          </a:p>
          <a:p>
            <a:pPr marL="980157" lvl="1" indent="-490078" algn="l">
              <a:lnSpc>
                <a:spcPts val="3080"/>
              </a:lnSpc>
            </a:pPr>
            <a:endParaRPr lang="en-US" sz="2634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980157" lvl="1" indent="-490078" algn="l">
              <a:lnSpc>
                <a:spcPts val="3080"/>
              </a:lnSpc>
            </a:pPr>
            <a:endParaRPr lang="en-US" sz="2634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396248" y="252890"/>
            <a:ext cx="1251873" cy="1550308"/>
          </a:xfrm>
          <a:custGeom>
            <a:avLst/>
            <a:gdLst/>
            <a:ahLst/>
            <a:cxnLst/>
            <a:rect l="l" t="t" r="r" b="b"/>
            <a:pathLst>
              <a:path w="1251873" h="1550308">
                <a:moveTo>
                  <a:pt x="0" y="0"/>
                </a:moveTo>
                <a:lnTo>
                  <a:pt x="1251874" y="0"/>
                </a:lnTo>
                <a:lnTo>
                  <a:pt x="1251874" y="1550308"/>
                </a:lnTo>
                <a:lnTo>
                  <a:pt x="0" y="1550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9124950" y="2514918"/>
            <a:ext cx="0" cy="72811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2450" y="0"/>
            <a:ext cx="14782500" cy="10287000"/>
          </a:xfrm>
          <a:custGeom>
            <a:avLst/>
            <a:gdLst/>
            <a:ahLst/>
            <a:cxnLst/>
            <a:rect l="l" t="t" r="r" b="b"/>
            <a:pathLst>
              <a:path w="14782500" h="10287000">
                <a:moveTo>
                  <a:pt x="0" y="0"/>
                </a:moveTo>
                <a:lnTo>
                  <a:pt x="14782500" y="0"/>
                </a:lnTo>
                <a:lnTo>
                  <a:pt x="14782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450" y="0"/>
            <a:ext cx="17940046" cy="8320602"/>
          </a:xfrm>
          <a:custGeom>
            <a:avLst/>
            <a:gdLst/>
            <a:ahLst/>
            <a:cxnLst/>
            <a:rect l="l" t="t" r="r" b="b"/>
            <a:pathLst>
              <a:path w="17940046" h="8320602">
                <a:moveTo>
                  <a:pt x="0" y="0"/>
                </a:moveTo>
                <a:lnTo>
                  <a:pt x="17940046" y="0"/>
                </a:lnTo>
                <a:lnTo>
                  <a:pt x="17940046" y="8320602"/>
                </a:lnTo>
                <a:lnTo>
                  <a:pt x="0" y="8320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200" y="0"/>
            <a:ext cx="16230084" cy="9812867"/>
          </a:xfrm>
          <a:custGeom>
            <a:avLst/>
            <a:gdLst/>
            <a:ahLst/>
            <a:cxnLst/>
            <a:rect l="l" t="t" r="r" b="b"/>
            <a:pathLst>
              <a:path w="16230084" h="10287000">
                <a:moveTo>
                  <a:pt x="0" y="0"/>
                </a:moveTo>
                <a:lnTo>
                  <a:pt x="16230084" y="0"/>
                </a:lnTo>
                <a:lnTo>
                  <a:pt x="162300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3150" y="0"/>
            <a:ext cx="12819414" cy="9677400"/>
          </a:xfrm>
          <a:custGeom>
            <a:avLst/>
            <a:gdLst/>
            <a:ahLst/>
            <a:cxnLst/>
            <a:rect l="l" t="t" r="r" b="b"/>
            <a:pathLst>
              <a:path w="12819414" h="9677400">
                <a:moveTo>
                  <a:pt x="0" y="0"/>
                </a:moveTo>
                <a:lnTo>
                  <a:pt x="12819414" y="0"/>
                </a:lnTo>
                <a:lnTo>
                  <a:pt x="12819414" y="9677400"/>
                </a:lnTo>
                <a:lnTo>
                  <a:pt x="0" y="967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4799" r="-21099" b="-630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8700" y="0"/>
            <a:ext cx="17092862" cy="10286998"/>
          </a:xfrm>
          <a:custGeom>
            <a:avLst/>
            <a:gdLst/>
            <a:ahLst/>
            <a:cxnLst/>
            <a:rect l="l" t="t" r="r" b="b"/>
            <a:pathLst>
              <a:path w="17092862" h="10286998">
                <a:moveTo>
                  <a:pt x="0" y="0"/>
                </a:moveTo>
                <a:lnTo>
                  <a:pt x="17092862" y="0"/>
                </a:lnTo>
                <a:lnTo>
                  <a:pt x="17092862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8900" y="-171100"/>
            <a:ext cx="16085926" cy="10458100"/>
          </a:xfrm>
          <a:custGeom>
            <a:avLst/>
            <a:gdLst/>
            <a:ahLst/>
            <a:cxnLst/>
            <a:rect l="l" t="t" r="r" b="b"/>
            <a:pathLst>
              <a:path w="16085926" h="10458100">
                <a:moveTo>
                  <a:pt x="0" y="0"/>
                </a:moveTo>
                <a:lnTo>
                  <a:pt x="16085926" y="0"/>
                </a:lnTo>
                <a:lnTo>
                  <a:pt x="16085926" y="10458100"/>
                </a:lnTo>
                <a:lnTo>
                  <a:pt x="0" y="10458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5139" r="6419" b="592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600" y="0"/>
            <a:ext cx="16670004" cy="10286998"/>
          </a:xfrm>
          <a:custGeom>
            <a:avLst/>
            <a:gdLst/>
            <a:ahLst/>
            <a:cxnLst/>
            <a:rect l="l" t="t" r="r" b="b"/>
            <a:pathLst>
              <a:path w="16670004" h="10286998">
                <a:moveTo>
                  <a:pt x="0" y="0"/>
                </a:moveTo>
                <a:lnTo>
                  <a:pt x="16670004" y="0"/>
                </a:lnTo>
                <a:lnTo>
                  <a:pt x="16670004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4650" y="0"/>
            <a:ext cx="12458700" cy="10287000"/>
          </a:xfrm>
          <a:custGeom>
            <a:avLst/>
            <a:gdLst/>
            <a:ahLst/>
            <a:cxnLst/>
            <a:rect l="l" t="t" r="r" b="b"/>
            <a:pathLst>
              <a:path w="12458700" h="10287000">
                <a:moveTo>
                  <a:pt x="0" y="0"/>
                </a:moveTo>
                <a:lnTo>
                  <a:pt x="12458700" y="0"/>
                </a:lnTo>
                <a:lnTo>
                  <a:pt x="1245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2400" y="50800"/>
            <a:ext cx="14428552" cy="10133352"/>
          </a:xfrm>
          <a:custGeom>
            <a:avLst/>
            <a:gdLst/>
            <a:ahLst/>
            <a:cxnLst/>
            <a:rect l="l" t="t" r="r" b="b"/>
            <a:pathLst>
              <a:path w="14428552" h="10133352">
                <a:moveTo>
                  <a:pt x="0" y="0"/>
                </a:moveTo>
                <a:lnTo>
                  <a:pt x="14428552" y="0"/>
                </a:lnTo>
                <a:lnTo>
                  <a:pt x="14428552" y="10133352"/>
                </a:lnTo>
                <a:lnTo>
                  <a:pt x="0" y="1013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9" b="-125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2050" y="42776"/>
            <a:ext cx="13443910" cy="10201448"/>
          </a:xfrm>
          <a:custGeom>
            <a:avLst/>
            <a:gdLst/>
            <a:ahLst/>
            <a:cxnLst/>
            <a:rect l="l" t="t" r="r" b="b"/>
            <a:pathLst>
              <a:path w="13443910" h="10201448">
                <a:moveTo>
                  <a:pt x="0" y="0"/>
                </a:moveTo>
                <a:lnTo>
                  <a:pt x="13443910" y="0"/>
                </a:lnTo>
                <a:lnTo>
                  <a:pt x="13443910" y="10201448"/>
                </a:lnTo>
                <a:lnTo>
                  <a:pt x="0" y="1020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97856"/>
            <a:ext cx="16261350" cy="68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4"/>
              </a:lnSpc>
            </a:pPr>
            <a:endParaRPr/>
          </a:p>
          <a:p>
            <a:pPr marL="1097280" lvl="1" indent="-548640" algn="l">
              <a:lnSpc>
                <a:spcPts val="3974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purpose of this workshop is to provide an overview of Machine learning concepts and tooling useful to Biologists.</a:t>
            </a:r>
          </a:p>
          <a:p>
            <a:pPr marL="548640" lvl="1">
              <a:lnSpc>
                <a:spcPts val="3974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869440" lvl="2" indent="-622935" algn="l">
              <a:lnSpc>
                <a:spcPts val="3091"/>
              </a:lnSpc>
              <a:buFont typeface="Arial"/>
              <a:buChar char="⚬"/>
            </a:pPr>
            <a:r>
              <a:rPr lang="en-US" sz="2799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Starting from ground up with no assumed pre-requisite know how</a:t>
            </a:r>
            <a:endParaRPr lang="en-US" sz="2799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869440" lvl="2" indent="-622935" algn="l">
              <a:lnSpc>
                <a:spcPts val="3091"/>
              </a:lnSpc>
              <a:buFont typeface="Arial"/>
              <a:buChar char="⚬"/>
            </a:pPr>
            <a:r>
              <a:rPr lang="en-US" sz="2799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Understand the academic underpinnings of how Machine Learning works</a:t>
            </a:r>
            <a:endParaRPr lang="en-US" sz="2799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869440" lvl="2" indent="-622935" algn="l">
              <a:lnSpc>
                <a:spcPts val="3091"/>
              </a:lnSpc>
              <a:buFont typeface="Arial"/>
              <a:buChar char="⚬"/>
            </a:pPr>
            <a:r>
              <a:rPr lang="en-US" sz="2799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Covering key Machine Learning concepts and not exhaustive coverage of topics</a:t>
            </a:r>
            <a:endParaRPr lang="en-US" sz="2799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246505" lvl="2">
              <a:lnSpc>
                <a:spcPts val="3091"/>
              </a:lnSpc>
            </a:pPr>
            <a:endParaRPr lang="en-US" sz="275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3974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Helping in clinical experimentation and academic research.</a:t>
            </a:r>
          </a:p>
          <a:p>
            <a:pPr marL="548640" lvl="1">
              <a:lnSpc>
                <a:spcPts val="3974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869440" lvl="2" indent="-622935" algn="l">
              <a:lnSpc>
                <a:spcPts val="3091"/>
              </a:lnSpc>
              <a:buFont typeface="Arial"/>
              <a:buChar char="⚬"/>
            </a:pPr>
            <a:r>
              <a:rPr lang="en-US" sz="27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material covered will help in skilling up participants to confidently </a:t>
            </a:r>
            <a:r>
              <a:rPr lang="en-US" sz="275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utilise</a:t>
            </a:r>
            <a:r>
              <a:rPr lang="en-US" sz="27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Machine Learning within academic work and research.</a:t>
            </a:r>
            <a:endParaRPr lang="en-US" sz="275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869440" lvl="2" indent="-622935" algn="l">
              <a:lnSpc>
                <a:spcPts val="3091"/>
              </a:lnSpc>
              <a:buFont typeface="Arial"/>
              <a:buChar char="⚬"/>
            </a:pPr>
            <a:r>
              <a:rPr lang="en-US" sz="27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Appraise participants with cutting edge </a:t>
            </a:r>
            <a:r>
              <a:rPr lang="en-US" sz="275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utilisation</a:t>
            </a:r>
            <a:r>
              <a:rPr lang="en-US" sz="27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of Machine Learning within Biology</a:t>
            </a:r>
            <a:endParaRPr lang="en-US" sz="275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2403475" lvl="2" indent="-800735" algn="l">
              <a:lnSpc>
                <a:spcPts val="3974"/>
              </a:lnSpc>
            </a:pPr>
            <a:endParaRPr lang="en-US" sz="2799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2403475" lvl="2" indent="-800735" algn="l">
              <a:lnSpc>
                <a:spcPts val="3974"/>
              </a:lnSpc>
            </a:pPr>
            <a:endParaRPr lang="en-US" sz="2799">
              <a:solidFill>
                <a:srgbClr val="434343"/>
              </a:solidFill>
              <a:latin typeface="Roboto"/>
              <a:ea typeface="Roboto"/>
              <a:cs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Introduction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7876" y="0"/>
            <a:ext cx="15312246" cy="10287002"/>
          </a:xfrm>
          <a:custGeom>
            <a:avLst/>
            <a:gdLst/>
            <a:ahLst/>
            <a:cxnLst/>
            <a:rect l="l" t="t" r="r" b="b"/>
            <a:pathLst>
              <a:path w="15312246" h="10287002">
                <a:moveTo>
                  <a:pt x="0" y="0"/>
                </a:moveTo>
                <a:lnTo>
                  <a:pt x="15312246" y="0"/>
                </a:lnTo>
                <a:lnTo>
                  <a:pt x="1531224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7500" y="0"/>
            <a:ext cx="15188562" cy="10287000"/>
          </a:xfrm>
          <a:custGeom>
            <a:avLst/>
            <a:gdLst/>
            <a:ahLst/>
            <a:cxnLst/>
            <a:rect l="l" t="t" r="r" b="b"/>
            <a:pathLst>
              <a:path w="15188562" h="10287000">
                <a:moveTo>
                  <a:pt x="0" y="0"/>
                </a:moveTo>
                <a:lnTo>
                  <a:pt x="15188562" y="0"/>
                </a:lnTo>
                <a:lnTo>
                  <a:pt x="151885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350" y="0"/>
            <a:ext cx="16184852" cy="10287000"/>
          </a:xfrm>
          <a:custGeom>
            <a:avLst/>
            <a:gdLst/>
            <a:ahLst/>
            <a:cxnLst/>
            <a:rect l="l" t="t" r="r" b="b"/>
            <a:pathLst>
              <a:path w="16184852" h="10287000">
                <a:moveTo>
                  <a:pt x="0" y="0"/>
                </a:moveTo>
                <a:lnTo>
                  <a:pt x="16184852" y="0"/>
                </a:lnTo>
                <a:lnTo>
                  <a:pt x="161848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0250" y="0"/>
            <a:ext cx="16222642" cy="10286998"/>
          </a:xfrm>
          <a:custGeom>
            <a:avLst/>
            <a:gdLst/>
            <a:ahLst/>
            <a:cxnLst/>
            <a:rect l="l" t="t" r="r" b="b"/>
            <a:pathLst>
              <a:path w="16222642" h="10286998">
                <a:moveTo>
                  <a:pt x="0" y="0"/>
                </a:moveTo>
                <a:lnTo>
                  <a:pt x="16222642" y="0"/>
                </a:lnTo>
                <a:lnTo>
                  <a:pt x="16222642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250" y="0"/>
            <a:ext cx="17442400" cy="8516000"/>
          </a:xfrm>
          <a:custGeom>
            <a:avLst/>
            <a:gdLst/>
            <a:ahLst/>
            <a:cxnLst/>
            <a:rect l="l" t="t" r="r" b="b"/>
            <a:pathLst>
              <a:path w="17442400" h="8516000">
                <a:moveTo>
                  <a:pt x="0" y="0"/>
                </a:moveTo>
                <a:lnTo>
                  <a:pt x="17442400" y="0"/>
                </a:lnTo>
                <a:lnTo>
                  <a:pt x="17442400" y="8516000"/>
                </a:lnTo>
                <a:lnTo>
                  <a:pt x="0" y="851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7678402" cy="9341296"/>
          </a:xfrm>
          <a:custGeom>
            <a:avLst/>
            <a:gdLst/>
            <a:ahLst/>
            <a:cxnLst/>
            <a:rect l="l" t="t" r="r" b="b"/>
            <a:pathLst>
              <a:path w="17678402" h="9341296">
                <a:moveTo>
                  <a:pt x="0" y="0"/>
                </a:moveTo>
                <a:lnTo>
                  <a:pt x="17678402" y="0"/>
                </a:lnTo>
                <a:lnTo>
                  <a:pt x="17678402" y="9341296"/>
                </a:lnTo>
                <a:lnTo>
                  <a:pt x="0" y="9341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7678400" cy="9107054"/>
          </a:xfrm>
          <a:custGeom>
            <a:avLst/>
            <a:gdLst/>
            <a:ahLst/>
            <a:cxnLst/>
            <a:rect l="l" t="t" r="r" b="b"/>
            <a:pathLst>
              <a:path w="17678400" h="9107054">
                <a:moveTo>
                  <a:pt x="0" y="0"/>
                </a:moveTo>
                <a:lnTo>
                  <a:pt x="17678400" y="0"/>
                </a:lnTo>
                <a:lnTo>
                  <a:pt x="17678400" y="9107054"/>
                </a:lnTo>
                <a:lnTo>
                  <a:pt x="0" y="9107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7350" y="0"/>
            <a:ext cx="12150500" cy="10287000"/>
          </a:xfrm>
          <a:custGeom>
            <a:avLst/>
            <a:gdLst/>
            <a:ahLst/>
            <a:cxnLst/>
            <a:rect l="l" t="t" r="r" b="b"/>
            <a:pathLst>
              <a:path w="12150500" h="10287000">
                <a:moveTo>
                  <a:pt x="0" y="0"/>
                </a:moveTo>
                <a:lnTo>
                  <a:pt x="12150500" y="0"/>
                </a:lnTo>
                <a:lnTo>
                  <a:pt x="1215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0"/>
            <a:ext cx="18135604" cy="9200668"/>
          </a:xfrm>
          <a:custGeom>
            <a:avLst/>
            <a:gdLst/>
            <a:ahLst/>
            <a:cxnLst/>
            <a:rect l="l" t="t" r="r" b="b"/>
            <a:pathLst>
              <a:path w="18135604" h="9200668">
                <a:moveTo>
                  <a:pt x="0" y="0"/>
                </a:moveTo>
                <a:lnTo>
                  <a:pt x="18135604" y="0"/>
                </a:lnTo>
                <a:lnTo>
                  <a:pt x="18135604" y="9200668"/>
                </a:lnTo>
                <a:lnTo>
                  <a:pt x="0" y="9200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3325" y="3540265"/>
            <a:ext cx="16261350" cy="106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626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LAB 1 - Protein analysis using ESMFold LLM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5700" y="5281150"/>
            <a:ext cx="12991350" cy="22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 u="sng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  <a:hlinkClick r:id="rId3" tooltip="https://colab.research.google.com/github/sokrypton/ColabFold/blob/main/ESMFold.ipynb"/>
              </a:rPr>
              <a:t>First notebook</a:t>
            </a:r>
            <a:r>
              <a:rPr lang="en-US" sz="3600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</a:p>
          <a:p>
            <a:pPr algn="l">
              <a:lnSpc>
                <a:spcPts val="4967"/>
              </a:lnSpc>
            </a:pPr>
            <a:r>
              <a:rPr lang="en-US" sz="3600" u="sng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  <a:hlinkClick r:id="rId4" tooltip="https://colab.research.google.com/github/sokrypton/ColabFold/blob/main/beta/ESMFold_advanced.ipynb"/>
              </a:rPr>
              <a:t>Second notebook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Lab Session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0080" y="2561414"/>
            <a:ext cx="16927839" cy="689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Open Questions:</a:t>
            </a: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AI ?</a:t>
            </a: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First thing that comes to mind ?</a:t>
            </a: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Sci-Fi / Fictional usage ?</a:t>
            </a: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Philosophical considerations of AI ?</a:t>
            </a:r>
          </a:p>
          <a:p>
            <a:pPr algn="l">
              <a:lnSpc>
                <a:spcPts val="4967"/>
              </a:lnSpc>
            </a:pPr>
            <a:r>
              <a:rPr lang="en-US" sz="36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Narrow AI</a:t>
            </a: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theory and design of computer systems that augment human intelligence. Such as perceiving, classifying, learning, abstracting, reasoning and acting.</a:t>
            </a:r>
          </a:p>
          <a:p>
            <a:pPr algn="l">
              <a:lnSpc>
                <a:spcPts val="4967"/>
              </a:lnSpc>
            </a:pPr>
            <a:r>
              <a:rPr lang="en-US" sz="36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General AI</a:t>
            </a:r>
          </a:p>
          <a:p>
            <a:pPr marL="777240" lvl="1" indent="-38862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Full autonomy</a:t>
            </a:r>
          </a:p>
          <a:p>
            <a:pPr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AI/ML Unpacked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37512"/>
            <a:ext cx="16261350" cy="213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625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LAB 2 - Physicochemical Properties Analysis of Protein Sequence Data</a:t>
            </a:r>
            <a:endParaRPr lang="en-US" sz="6250" b="1">
              <a:solidFill>
                <a:srgbClr val="434343"/>
              </a:solidFill>
              <a:latin typeface="Roboto Bold"/>
              <a:ea typeface="Roboto Bold"/>
              <a:cs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44075" y="6531733"/>
            <a:ext cx="16323795" cy="124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 u="sng">
                <a:solidFill>
                  <a:srgbClr val="F06292"/>
                </a:solidFill>
                <a:latin typeface="Roboto"/>
                <a:ea typeface="Roboto"/>
                <a:cs typeface="Roboto"/>
                <a:sym typeface="Roboto"/>
                <a:hlinkClick r:id="rId3" tooltip="https://colab.research.google.com/drive/1mdL5pJHk7IJZKC893MtemXI9Dqt_0Xug?usp=sharing"/>
              </a:rPr>
              <a:t>https://colab.research.google.com/drive/1mdL5pJHk7IJZKC893MtemXI9Dqt_0Xug?usp=sharing</a:t>
            </a: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-79729"/>
            <a:ext cx="18288000" cy="1898011"/>
            <a:chOff x="0" y="0"/>
            <a:chExt cx="24384000" cy="253068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Lab Session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4309">
            <a:off x="10039928" y="8981475"/>
            <a:ext cx="97544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90225" y="5677858"/>
            <a:ext cx="790755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See you back in 1 hr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3093905"/>
            <a:ext cx="18288000" cy="1898011"/>
            <a:chOff x="0" y="0"/>
            <a:chExt cx="24384000" cy="253068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Lunch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3325" y="2976592"/>
            <a:ext cx="16261350" cy="529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Topics covered</a:t>
            </a:r>
          </a:p>
          <a:p>
            <a:pPr algn="l">
              <a:lnSpc>
                <a:spcPts val="3359"/>
              </a:lnSpc>
            </a:pPr>
            <a:endParaRPr lang="en-US" sz="3800" b="1">
              <a:solidFill>
                <a:srgbClr val="434343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Regression Explained</a:t>
            </a: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Regression with multiple predictor variables</a:t>
            </a: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Least-squares regression</a:t>
            </a: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least-squares solution</a:t>
            </a: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Performance evaluation; Mean Square Error (MSE) , Mean Absolute Error (MAE) , Root Mean Squared Error (RMSE) and R2 score</a:t>
            </a:r>
          </a:p>
          <a:p>
            <a:pPr marL="817880" lvl="1" indent="-408940" algn="l">
              <a:lnSpc>
                <a:spcPts val="3359"/>
              </a:lnSpc>
            </a:pP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17880" lvl="1" indent="-408940" algn="l">
              <a:lnSpc>
                <a:spcPts val="3359"/>
              </a:lnSpc>
            </a:pP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Linear Regression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7076726" cy="9677400"/>
          </a:xfrm>
          <a:custGeom>
            <a:avLst/>
            <a:gdLst/>
            <a:ahLst/>
            <a:cxnLst/>
            <a:rect l="l" t="t" r="r" b="b"/>
            <a:pathLst>
              <a:path w="17076726" h="9677400">
                <a:moveTo>
                  <a:pt x="0" y="0"/>
                </a:moveTo>
                <a:lnTo>
                  <a:pt x="17076726" y="0"/>
                </a:lnTo>
                <a:lnTo>
                  <a:pt x="17076726" y="9677400"/>
                </a:lnTo>
                <a:lnTo>
                  <a:pt x="0" y="967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2" y="1655915"/>
            <a:ext cx="17259296" cy="6535823"/>
          </a:xfrm>
          <a:custGeom>
            <a:avLst/>
            <a:gdLst/>
            <a:ahLst/>
            <a:cxnLst/>
            <a:rect l="l" t="t" r="r" b="b"/>
            <a:pathLst>
              <a:path w="17259296" h="6535823">
                <a:moveTo>
                  <a:pt x="0" y="0"/>
                </a:moveTo>
                <a:lnTo>
                  <a:pt x="17259296" y="0"/>
                </a:lnTo>
                <a:lnTo>
                  <a:pt x="17259296" y="6535823"/>
                </a:lnTo>
                <a:lnTo>
                  <a:pt x="0" y="6535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6" r="-768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7900" y="304800"/>
            <a:ext cx="16538768" cy="9677404"/>
          </a:xfrm>
          <a:custGeom>
            <a:avLst/>
            <a:gdLst/>
            <a:ahLst/>
            <a:cxnLst/>
            <a:rect l="l" t="t" r="r" b="b"/>
            <a:pathLst>
              <a:path w="16538768" h="9677404">
                <a:moveTo>
                  <a:pt x="0" y="0"/>
                </a:moveTo>
                <a:lnTo>
                  <a:pt x="16538768" y="0"/>
                </a:lnTo>
                <a:lnTo>
                  <a:pt x="16538768" y="9677404"/>
                </a:lnTo>
                <a:lnTo>
                  <a:pt x="0" y="967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0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0711" y="0"/>
            <a:ext cx="14233905" cy="10287002"/>
          </a:xfrm>
          <a:custGeom>
            <a:avLst/>
            <a:gdLst/>
            <a:ahLst/>
            <a:cxnLst/>
            <a:rect l="l" t="t" r="r" b="b"/>
            <a:pathLst>
              <a:path w="14233905" h="10287002">
                <a:moveTo>
                  <a:pt x="0" y="0"/>
                </a:moveTo>
                <a:lnTo>
                  <a:pt x="14233905" y="0"/>
                </a:lnTo>
                <a:lnTo>
                  <a:pt x="14233905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1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045" y="304800"/>
            <a:ext cx="16124907" cy="9677400"/>
          </a:xfrm>
          <a:custGeom>
            <a:avLst/>
            <a:gdLst/>
            <a:ahLst/>
            <a:cxnLst/>
            <a:rect l="l" t="t" r="r" b="b"/>
            <a:pathLst>
              <a:path w="16124907" h="9677400">
                <a:moveTo>
                  <a:pt x="0" y="0"/>
                </a:moveTo>
                <a:lnTo>
                  <a:pt x="16124907" y="0"/>
                </a:lnTo>
                <a:lnTo>
                  <a:pt x="16124907" y="9677400"/>
                </a:lnTo>
                <a:lnTo>
                  <a:pt x="0" y="967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1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3111" y="304800"/>
            <a:ext cx="16780091" cy="9654038"/>
          </a:xfrm>
          <a:custGeom>
            <a:avLst/>
            <a:gdLst/>
            <a:ahLst/>
            <a:cxnLst/>
            <a:rect l="l" t="t" r="r" b="b"/>
            <a:pathLst>
              <a:path w="16780091" h="9654038">
                <a:moveTo>
                  <a:pt x="0" y="0"/>
                </a:moveTo>
                <a:lnTo>
                  <a:pt x="16780091" y="0"/>
                </a:lnTo>
                <a:lnTo>
                  <a:pt x="16780091" y="9654038"/>
                </a:lnTo>
                <a:lnTo>
                  <a:pt x="0" y="965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5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4800"/>
            <a:ext cx="16954508" cy="9288070"/>
          </a:xfrm>
          <a:custGeom>
            <a:avLst/>
            <a:gdLst/>
            <a:ahLst/>
            <a:cxnLst/>
            <a:rect l="l" t="t" r="r" b="b"/>
            <a:pathLst>
              <a:path w="16954508" h="9288070">
                <a:moveTo>
                  <a:pt x="0" y="0"/>
                </a:moveTo>
                <a:lnTo>
                  <a:pt x="16954508" y="0"/>
                </a:lnTo>
                <a:lnTo>
                  <a:pt x="16954508" y="9288070"/>
                </a:lnTo>
                <a:lnTo>
                  <a:pt x="0" y="928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6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5225" y="3862900"/>
            <a:ext cx="16261350" cy="580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AI ?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2117086"/>
            <a:ext cx="18288006" cy="7850506"/>
          </a:xfrm>
          <a:custGeom>
            <a:avLst/>
            <a:gdLst/>
            <a:ahLst/>
            <a:cxnLst/>
            <a:rect l="l" t="t" r="r" b="b"/>
            <a:pathLst>
              <a:path w="18288006" h="7850506">
                <a:moveTo>
                  <a:pt x="0" y="0"/>
                </a:moveTo>
                <a:lnTo>
                  <a:pt x="18288006" y="0"/>
                </a:lnTo>
                <a:lnTo>
                  <a:pt x="18288006" y="7850506"/>
                </a:lnTo>
                <a:lnTo>
                  <a:pt x="0" y="7850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301" b="-959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898011"/>
            <a:chOff x="0" y="0"/>
            <a:chExt cx="24384000" cy="253068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AI Canonical Structure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045" y="304800"/>
            <a:ext cx="16572323" cy="9677400"/>
          </a:xfrm>
          <a:custGeom>
            <a:avLst/>
            <a:gdLst/>
            <a:ahLst/>
            <a:cxnLst/>
            <a:rect l="l" t="t" r="r" b="b"/>
            <a:pathLst>
              <a:path w="16572323" h="9677400">
                <a:moveTo>
                  <a:pt x="0" y="0"/>
                </a:moveTo>
                <a:lnTo>
                  <a:pt x="16572323" y="0"/>
                </a:lnTo>
                <a:lnTo>
                  <a:pt x="16572323" y="9677400"/>
                </a:lnTo>
                <a:lnTo>
                  <a:pt x="0" y="967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4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9147" y="4381500"/>
            <a:ext cx="926415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Whiteboard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20"/>
              </a:lnSpc>
            </a:pPr>
            <a:r>
              <a:rPr lang="en-US" sz="3600" u="sng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  <a:hlinkClick r:id="rId3" tooltip="https://lucid.app/lucidspark"/>
              </a:rPr>
              <a:t>https://lucid.app/lucidspark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Linear Regression - Line Fitting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300" y="641450"/>
            <a:ext cx="17198846" cy="8580998"/>
          </a:xfrm>
          <a:custGeom>
            <a:avLst/>
            <a:gdLst/>
            <a:ahLst/>
            <a:cxnLst/>
            <a:rect l="l" t="t" r="r" b="b"/>
            <a:pathLst>
              <a:path w="17198846" h="8580998">
                <a:moveTo>
                  <a:pt x="0" y="0"/>
                </a:moveTo>
                <a:lnTo>
                  <a:pt x="17198846" y="0"/>
                </a:lnTo>
                <a:lnTo>
                  <a:pt x="17198846" y="8580998"/>
                </a:lnTo>
                <a:lnTo>
                  <a:pt x="0" y="8580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" b="-16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1450" y="517500"/>
            <a:ext cx="16377610" cy="9769498"/>
          </a:xfrm>
          <a:custGeom>
            <a:avLst/>
            <a:gdLst/>
            <a:ahLst/>
            <a:cxnLst/>
            <a:rect l="l" t="t" r="r" b="b"/>
            <a:pathLst>
              <a:path w="16377610" h="9769498">
                <a:moveTo>
                  <a:pt x="0" y="0"/>
                </a:moveTo>
                <a:lnTo>
                  <a:pt x="16377610" y="0"/>
                </a:lnTo>
                <a:lnTo>
                  <a:pt x="16377610" y="9769498"/>
                </a:lnTo>
                <a:lnTo>
                  <a:pt x="0" y="9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0550" y="0"/>
            <a:ext cx="14987062" cy="10287000"/>
          </a:xfrm>
          <a:custGeom>
            <a:avLst/>
            <a:gdLst/>
            <a:ahLst/>
            <a:cxnLst/>
            <a:rect l="l" t="t" r="r" b="b"/>
            <a:pathLst>
              <a:path w="14987062" h="10287000">
                <a:moveTo>
                  <a:pt x="0" y="0"/>
                </a:moveTo>
                <a:lnTo>
                  <a:pt x="14987062" y="0"/>
                </a:lnTo>
                <a:lnTo>
                  <a:pt x="149870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3169636"/>
            <a:ext cx="16858350" cy="157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u="sng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  <a:hlinkClick r:id="rId3" tooltip="https://github.com/waqarahmed1/NVIDIA/blob/main/Machine-Learning-Basics/1.%20Linear%20Regression.ipynb"/>
              </a:rPr>
              <a:t>https://github.com/waqarahmed1/NVIDIA/blob/main/Machine-Learning-Basics/1.%20Linear%20Regression.ipynb</a:t>
            </a:r>
          </a:p>
          <a:p>
            <a:pPr algn="l">
              <a:lnSpc>
                <a:spcPts val="4967"/>
              </a:lnSpc>
            </a:pPr>
            <a:endParaRPr lang="en-US" sz="3200" u="sng">
              <a:solidFill>
                <a:srgbClr val="7890CD"/>
              </a:solidFill>
              <a:latin typeface="Roboto"/>
              <a:ea typeface="Roboto"/>
              <a:cs typeface="Roboto"/>
              <a:sym typeface="Roboto"/>
              <a:hlinkClick r:id="rId3" tooltip="https://github.com/waqarahmed1/NVIDIA/blob/main/Machine-Learning-Basics/1.%20Linear%20Regression.ipynb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30363" y="824626"/>
              <a:ext cx="2168180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Linear Regression, Jupyter Notebook Walkthrough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5425" y="2982825"/>
            <a:ext cx="14937150" cy="49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Topics covered</a:t>
            </a:r>
          </a:p>
          <a:p>
            <a:pPr algn="l">
              <a:lnSpc>
                <a:spcPts val="3359"/>
              </a:lnSpc>
            </a:pPr>
            <a:endParaRPr lang="en-US" sz="3800" b="1">
              <a:solidFill>
                <a:srgbClr val="434343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Logistic Regression Explained</a:t>
            </a: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logistic regression model</a:t>
            </a: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Loss function properties</a:t>
            </a:r>
          </a:p>
          <a:p>
            <a:pPr marL="1168400" lvl="1" indent="-5842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Solution by gradient descent</a:t>
            </a:r>
          </a:p>
          <a:p>
            <a:pPr marL="817880" lvl="1" indent="-408940" algn="l">
              <a:lnSpc>
                <a:spcPts val="3359"/>
              </a:lnSpc>
            </a:pP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17880" lvl="1" indent="-408940" algn="l">
              <a:lnSpc>
                <a:spcPts val="3359"/>
              </a:lnSpc>
            </a:pPr>
            <a:endParaRPr lang="en-US"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Logistic Regression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45002" y="522133"/>
            <a:ext cx="13354262" cy="9242733"/>
          </a:xfrm>
          <a:custGeom>
            <a:avLst/>
            <a:gdLst/>
            <a:ahLst/>
            <a:cxnLst/>
            <a:rect l="l" t="t" r="r" b="b"/>
            <a:pathLst>
              <a:path w="13354262" h="9242733">
                <a:moveTo>
                  <a:pt x="0" y="0"/>
                </a:moveTo>
                <a:lnTo>
                  <a:pt x="13354263" y="0"/>
                </a:lnTo>
                <a:lnTo>
                  <a:pt x="13354263" y="9242734"/>
                </a:lnTo>
                <a:lnTo>
                  <a:pt x="0" y="9242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92" t="-470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7461" y="496580"/>
            <a:ext cx="13997295" cy="9790420"/>
          </a:xfrm>
          <a:custGeom>
            <a:avLst/>
            <a:gdLst/>
            <a:ahLst/>
            <a:cxnLst/>
            <a:rect l="l" t="t" r="r" b="b"/>
            <a:pathLst>
              <a:path w="13997295" h="9790420">
                <a:moveTo>
                  <a:pt x="0" y="0"/>
                </a:moveTo>
                <a:lnTo>
                  <a:pt x="13997295" y="0"/>
                </a:lnTo>
                <a:lnTo>
                  <a:pt x="13997295" y="9790420"/>
                </a:lnTo>
                <a:lnTo>
                  <a:pt x="0" y="9790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6956" y="314910"/>
            <a:ext cx="13637273" cy="10046414"/>
          </a:xfrm>
          <a:custGeom>
            <a:avLst/>
            <a:gdLst/>
            <a:ahLst/>
            <a:cxnLst/>
            <a:rect l="l" t="t" r="r" b="b"/>
            <a:pathLst>
              <a:path w="13637273" h="10046414">
                <a:moveTo>
                  <a:pt x="0" y="0"/>
                </a:moveTo>
                <a:lnTo>
                  <a:pt x="13637273" y="0"/>
                </a:lnTo>
                <a:lnTo>
                  <a:pt x="13637273" y="10046414"/>
                </a:lnTo>
                <a:lnTo>
                  <a:pt x="0" y="10046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7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4023026"/>
            <a:ext cx="18288006" cy="5723932"/>
          </a:xfrm>
          <a:custGeom>
            <a:avLst/>
            <a:gdLst/>
            <a:ahLst/>
            <a:cxnLst/>
            <a:rect l="l" t="t" r="r" b="b"/>
            <a:pathLst>
              <a:path w="18288006" h="5723932">
                <a:moveTo>
                  <a:pt x="0" y="0"/>
                </a:moveTo>
                <a:lnTo>
                  <a:pt x="18288006" y="0"/>
                </a:lnTo>
                <a:lnTo>
                  <a:pt x="18288006" y="5723932"/>
                </a:lnTo>
                <a:lnTo>
                  <a:pt x="0" y="5723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8925" y="2439543"/>
            <a:ext cx="17053950" cy="98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AI development enabled by advancements in Big Data, Hardware and Machine Learning Algorithms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900" y="-50751"/>
            <a:ext cx="18288000" cy="1898011"/>
            <a:chOff x="0" y="0"/>
            <a:chExt cx="24384000" cy="25306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AI Current Rise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2278" y="256880"/>
            <a:ext cx="15235067" cy="8986268"/>
          </a:xfrm>
          <a:custGeom>
            <a:avLst/>
            <a:gdLst/>
            <a:ahLst/>
            <a:cxnLst/>
            <a:rect l="l" t="t" r="r" b="b"/>
            <a:pathLst>
              <a:path w="15235067" h="8986268">
                <a:moveTo>
                  <a:pt x="0" y="0"/>
                </a:moveTo>
                <a:lnTo>
                  <a:pt x="15235067" y="0"/>
                </a:lnTo>
                <a:lnTo>
                  <a:pt x="15235067" y="8986268"/>
                </a:lnTo>
                <a:lnTo>
                  <a:pt x="0" y="8986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0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6822" y="242414"/>
            <a:ext cx="14272859" cy="9994188"/>
          </a:xfrm>
          <a:custGeom>
            <a:avLst/>
            <a:gdLst/>
            <a:ahLst/>
            <a:cxnLst/>
            <a:rect l="l" t="t" r="r" b="b"/>
            <a:pathLst>
              <a:path w="14272859" h="9994188">
                <a:moveTo>
                  <a:pt x="0" y="0"/>
                </a:moveTo>
                <a:lnTo>
                  <a:pt x="14272860" y="0"/>
                </a:lnTo>
                <a:lnTo>
                  <a:pt x="14272860" y="9994188"/>
                </a:lnTo>
                <a:lnTo>
                  <a:pt x="0" y="9994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7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8925" y="4461600"/>
            <a:ext cx="926415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Whiteboard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20"/>
              </a:lnSpc>
            </a:pPr>
            <a:r>
              <a:rPr lang="en-US" sz="3600" u="sng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  <a:hlinkClick r:id="rId3" tooltip="https://lucid.app/lucidspark"/>
              </a:rPr>
              <a:t>https://lucid.app/lucidspark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04916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Logistic Regression - Explained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300" y="859250"/>
            <a:ext cx="15479600" cy="6937250"/>
          </a:xfrm>
          <a:custGeom>
            <a:avLst/>
            <a:gdLst/>
            <a:ahLst/>
            <a:cxnLst/>
            <a:rect l="l" t="t" r="r" b="b"/>
            <a:pathLst>
              <a:path w="15479600" h="6937250">
                <a:moveTo>
                  <a:pt x="0" y="0"/>
                </a:moveTo>
                <a:lnTo>
                  <a:pt x="15479600" y="0"/>
                </a:lnTo>
                <a:lnTo>
                  <a:pt x="15479600" y="6937250"/>
                </a:lnTo>
                <a:lnTo>
                  <a:pt x="0" y="6937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16" y="0"/>
            <a:ext cx="18180172" cy="10287002"/>
          </a:xfrm>
          <a:custGeom>
            <a:avLst/>
            <a:gdLst/>
            <a:ahLst/>
            <a:cxnLst/>
            <a:rect l="l" t="t" r="r" b="b"/>
            <a:pathLst>
              <a:path w="18180172" h="10287002">
                <a:moveTo>
                  <a:pt x="0" y="0"/>
                </a:moveTo>
                <a:lnTo>
                  <a:pt x="18180172" y="0"/>
                </a:lnTo>
                <a:lnTo>
                  <a:pt x="18180172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0298" y="0"/>
            <a:ext cx="16607402" cy="10287000"/>
          </a:xfrm>
          <a:custGeom>
            <a:avLst/>
            <a:gdLst/>
            <a:ahLst/>
            <a:cxnLst/>
            <a:rect l="l" t="t" r="r" b="b"/>
            <a:pathLst>
              <a:path w="16607402" h="10287000">
                <a:moveTo>
                  <a:pt x="0" y="0"/>
                </a:moveTo>
                <a:lnTo>
                  <a:pt x="16607402" y="0"/>
                </a:lnTo>
                <a:lnTo>
                  <a:pt x="166074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5428050" cy="9677400"/>
          </a:xfrm>
          <a:custGeom>
            <a:avLst/>
            <a:gdLst/>
            <a:ahLst/>
            <a:cxnLst/>
            <a:rect l="l" t="t" r="r" b="b"/>
            <a:pathLst>
              <a:path w="15428050" h="9677400">
                <a:moveTo>
                  <a:pt x="0" y="0"/>
                </a:moveTo>
                <a:lnTo>
                  <a:pt x="15428050" y="0"/>
                </a:lnTo>
                <a:lnTo>
                  <a:pt x="15428050" y="9677400"/>
                </a:lnTo>
                <a:lnTo>
                  <a:pt x="0" y="967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7678400" cy="9670436"/>
          </a:xfrm>
          <a:custGeom>
            <a:avLst/>
            <a:gdLst/>
            <a:ahLst/>
            <a:cxnLst/>
            <a:rect l="l" t="t" r="r" b="b"/>
            <a:pathLst>
              <a:path w="17678400" h="9670436">
                <a:moveTo>
                  <a:pt x="0" y="0"/>
                </a:moveTo>
                <a:lnTo>
                  <a:pt x="17678400" y="0"/>
                </a:lnTo>
                <a:lnTo>
                  <a:pt x="17678400" y="9670436"/>
                </a:lnTo>
                <a:lnTo>
                  <a:pt x="0" y="9670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3169636"/>
            <a:ext cx="16858350" cy="204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7890CD"/>
                </a:solidFill>
                <a:ea typeface="+mn-lt"/>
                <a:cs typeface="+mn-lt"/>
                <a:hlinkClick r:id="rId3"/>
              </a:rPr>
              <a:t>https://colab.research.google.com/github/diannekrouse/LRPython/blob/master/LogisticRegression.ipynb#scrollTo=adkqunikbhGd</a:t>
            </a:r>
            <a:endParaRPr lang="en-US">
              <a:ea typeface="Calibri"/>
              <a:cs typeface="Calibri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7890CD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4967"/>
              </a:lnSpc>
            </a:pPr>
            <a:endParaRPr lang="en-US" sz="3200" u="sng">
              <a:solidFill>
                <a:srgbClr val="7890CD"/>
              </a:solidFill>
              <a:latin typeface="Roboto"/>
              <a:ea typeface="Roboto"/>
              <a:cs typeface="Roboto"/>
              <a:hlinkClick r:id="rId4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30363" y="824626"/>
              <a:ext cx="2168180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80"/>
                </a:lnSpc>
              </a:pPr>
              <a:r>
                <a:rPr lang="en-US" sz="54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Logistic Regression, </a:t>
              </a:r>
              <a:r>
                <a:rPr lang="en-US" sz="5400" b="1" dirty="0" err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Jupyter</a:t>
              </a:r>
              <a:r>
                <a:rPr lang="en-US" sz="54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Notebook Walkthrough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71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8024" y="2375745"/>
            <a:ext cx="12571952" cy="6583398"/>
          </a:xfrm>
          <a:custGeom>
            <a:avLst/>
            <a:gdLst/>
            <a:ahLst/>
            <a:cxnLst/>
            <a:rect l="l" t="t" r="r" b="b"/>
            <a:pathLst>
              <a:path w="12571952" h="6583398">
                <a:moveTo>
                  <a:pt x="0" y="0"/>
                </a:moveTo>
                <a:lnTo>
                  <a:pt x="12571952" y="0"/>
                </a:lnTo>
                <a:lnTo>
                  <a:pt x="12571952" y="6583398"/>
                </a:lnTo>
                <a:lnTo>
                  <a:pt x="0" y="658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80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04916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Clustering Methods in ML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0596" y="2185334"/>
            <a:ext cx="18496696" cy="7840468"/>
          </a:xfrm>
          <a:custGeom>
            <a:avLst/>
            <a:gdLst/>
            <a:ahLst/>
            <a:cxnLst/>
            <a:rect l="l" t="t" r="r" b="b"/>
            <a:pathLst>
              <a:path w="18496696" h="7840468">
                <a:moveTo>
                  <a:pt x="0" y="0"/>
                </a:moveTo>
                <a:lnTo>
                  <a:pt x="18496696" y="0"/>
                </a:lnTo>
                <a:lnTo>
                  <a:pt x="18496696" y="7840469"/>
                </a:lnTo>
                <a:lnTo>
                  <a:pt x="0" y="7840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0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2455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AI History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644" y="768445"/>
            <a:ext cx="11887600" cy="9174148"/>
          </a:xfrm>
          <a:custGeom>
            <a:avLst/>
            <a:gdLst/>
            <a:ahLst/>
            <a:cxnLst/>
            <a:rect l="l" t="t" r="r" b="b"/>
            <a:pathLst>
              <a:path w="11887600" h="9174148">
                <a:moveTo>
                  <a:pt x="0" y="0"/>
                </a:moveTo>
                <a:lnTo>
                  <a:pt x="11887600" y="0"/>
                </a:lnTo>
                <a:lnTo>
                  <a:pt x="11887600" y="9174148"/>
                </a:lnTo>
                <a:lnTo>
                  <a:pt x="0" y="9174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37326"/>
            <a:ext cx="11524002" cy="9412348"/>
          </a:xfrm>
          <a:custGeom>
            <a:avLst/>
            <a:gdLst/>
            <a:ahLst/>
            <a:cxnLst/>
            <a:rect l="l" t="t" r="r" b="b"/>
            <a:pathLst>
              <a:path w="11524002" h="9412348">
                <a:moveTo>
                  <a:pt x="0" y="0"/>
                </a:moveTo>
                <a:lnTo>
                  <a:pt x="11524002" y="0"/>
                </a:lnTo>
                <a:lnTo>
                  <a:pt x="11524002" y="9412348"/>
                </a:lnTo>
                <a:lnTo>
                  <a:pt x="0" y="9412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5822" y="594578"/>
            <a:ext cx="13726850" cy="9479252"/>
          </a:xfrm>
          <a:custGeom>
            <a:avLst/>
            <a:gdLst/>
            <a:ahLst/>
            <a:cxnLst/>
            <a:rect l="l" t="t" r="r" b="b"/>
            <a:pathLst>
              <a:path w="13726850" h="9479252">
                <a:moveTo>
                  <a:pt x="0" y="0"/>
                </a:moveTo>
                <a:lnTo>
                  <a:pt x="13726850" y="0"/>
                </a:lnTo>
                <a:lnTo>
                  <a:pt x="13726850" y="9479252"/>
                </a:lnTo>
                <a:lnTo>
                  <a:pt x="0" y="9479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3829950" cy="9677400"/>
          </a:xfrm>
          <a:custGeom>
            <a:avLst/>
            <a:gdLst/>
            <a:ahLst/>
            <a:cxnLst/>
            <a:rect l="l" t="t" r="r" b="b"/>
            <a:pathLst>
              <a:path w="13829950" h="9677400">
                <a:moveTo>
                  <a:pt x="0" y="0"/>
                </a:moveTo>
                <a:lnTo>
                  <a:pt x="13829950" y="0"/>
                </a:lnTo>
                <a:lnTo>
                  <a:pt x="13829950" y="9677400"/>
                </a:lnTo>
                <a:lnTo>
                  <a:pt x="0" y="967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319750" y="1636256"/>
            <a:ext cx="2939550" cy="297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Distance 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4577132" cy="9677402"/>
          </a:xfrm>
          <a:custGeom>
            <a:avLst/>
            <a:gdLst/>
            <a:ahLst/>
            <a:cxnLst/>
            <a:rect l="l" t="t" r="r" b="b"/>
            <a:pathLst>
              <a:path w="14577132" h="9677402">
                <a:moveTo>
                  <a:pt x="0" y="0"/>
                </a:moveTo>
                <a:lnTo>
                  <a:pt x="14577132" y="0"/>
                </a:lnTo>
                <a:lnTo>
                  <a:pt x="14577132" y="9677402"/>
                </a:lnTo>
                <a:lnTo>
                  <a:pt x="0" y="9677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3613680" cy="9677402"/>
          </a:xfrm>
          <a:custGeom>
            <a:avLst/>
            <a:gdLst/>
            <a:ahLst/>
            <a:cxnLst/>
            <a:rect l="l" t="t" r="r" b="b"/>
            <a:pathLst>
              <a:path w="13613680" h="9677402">
                <a:moveTo>
                  <a:pt x="0" y="0"/>
                </a:moveTo>
                <a:lnTo>
                  <a:pt x="13613680" y="0"/>
                </a:lnTo>
                <a:lnTo>
                  <a:pt x="13613680" y="9677402"/>
                </a:lnTo>
                <a:lnTo>
                  <a:pt x="0" y="9677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3341896" cy="9457302"/>
          </a:xfrm>
          <a:custGeom>
            <a:avLst/>
            <a:gdLst/>
            <a:ahLst/>
            <a:cxnLst/>
            <a:rect l="l" t="t" r="r" b="b"/>
            <a:pathLst>
              <a:path w="13341896" h="9457302">
                <a:moveTo>
                  <a:pt x="0" y="0"/>
                </a:moveTo>
                <a:lnTo>
                  <a:pt x="13341896" y="0"/>
                </a:lnTo>
                <a:lnTo>
                  <a:pt x="13341896" y="9457302"/>
                </a:lnTo>
                <a:lnTo>
                  <a:pt x="0" y="9457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3169636"/>
            <a:ext cx="16858350" cy="253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endParaRPr lang="en-US" sz="3200" dirty="0">
              <a:solidFill>
                <a:srgbClr val="7890CD"/>
              </a:solidFill>
              <a:ea typeface="Calibri"/>
              <a:cs typeface="Calibri"/>
            </a:endParaRP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7890CD"/>
                </a:solidFill>
                <a:ea typeface="+mn-lt"/>
                <a:cs typeface="+mn-lt"/>
                <a:hlinkClick r:id="rId3"/>
              </a:rPr>
              <a:t>https://colab.research.google.com/github/csmastersUH/data_analysis_with_python_spring_2020/blob/master/clustering.ipynb#scrollTo=LtoNqvGhy_gV</a:t>
            </a:r>
            <a:endParaRPr lang="en-US">
              <a:ea typeface="Calibri"/>
              <a:cs typeface="Calibri"/>
            </a:endParaRPr>
          </a:p>
          <a:p>
            <a:pPr>
              <a:lnSpc>
                <a:spcPts val="3840"/>
              </a:lnSpc>
            </a:pPr>
            <a:endParaRPr lang="en-US" sz="3200" dirty="0">
              <a:solidFill>
                <a:srgbClr val="7890CD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4967"/>
              </a:lnSpc>
            </a:pPr>
            <a:endParaRPr lang="en-US" sz="3200" u="sng">
              <a:solidFill>
                <a:srgbClr val="7890CD"/>
              </a:solidFill>
              <a:latin typeface="Roboto"/>
              <a:ea typeface="Roboto"/>
              <a:cs typeface="Roboto"/>
              <a:hlinkClick r:id="rId4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30363" y="824626"/>
              <a:ext cx="2168180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80"/>
                </a:lnSpc>
              </a:pPr>
              <a:r>
                <a:rPr lang="en-US" sz="54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Clustering, </a:t>
              </a:r>
              <a:r>
                <a:rPr lang="en-US" sz="5400" b="1" dirty="0" err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Jupyter</a:t>
              </a:r>
              <a:r>
                <a:rPr lang="en-US" sz="54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Notebook Walkthrough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352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948" y="933450"/>
            <a:ext cx="16446352" cy="8671750"/>
          </a:xfrm>
          <a:custGeom>
            <a:avLst/>
            <a:gdLst/>
            <a:ahLst/>
            <a:cxnLst/>
            <a:rect l="l" t="t" r="r" b="b"/>
            <a:pathLst>
              <a:path w="16446352" h="8671750">
                <a:moveTo>
                  <a:pt x="0" y="0"/>
                </a:moveTo>
                <a:lnTo>
                  <a:pt x="16446352" y="0"/>
                </a:lnTo>
                <a:lnTo>
                  <a:pt x="16446352" y="8671750"/>
                </a:lnTo>
                <a:lnTo>
                  <a:pt x="0" y="86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2152" b="50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04916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Ensemble Learning Techniques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500" y="586700"/>
            <a:ext cx="15886848" cy="8703652"/>
          </a:xfrm>
          <a:custGeom>
            <a:avLst/>
            <a:gdLst/>
            <a:ahLst/>
            <a:cxnLst/>
            <a:rect l="l" t="t" r="r" b="b"/>
            <a:pathLst>
              <a:path w="15886848" h="8703652">
                <a:moveTo>
                  <a:pt x="0" y="0"/>
                </a:moveTo>
                <a:lnTo>
                  <a:pt x="15886848" y="0"/>
                </a:lnTo>
                <a:lnTo>
                  <a:pt x="15886848" y="8703652"/>
                </a:lnTo>
                <a:lnTo>
                  <a:pt x="0" y="8703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4051" y="2322450"/>
            <a:ext cx="14879898" cy="7105750"/>
          </a:xfrm>
          <a:custGeom>
            <a:avLst/>
            <a:gdLst/>
            <a:ahLst/>
            <a:cxnLst/>
            <a:rect l="l" t="t" r="r" b="b"/>
            <a:pathLst>
              <a:path w="14879898" h="7105750">
                <a:moveTo>
                  <a:pt x="0" y="0"/>
                </a:moveTo>
                <a:lnTo>
                  <a:pt x="14879898" y="0"/>
                </a:lnTo>
                <a:lnTo>
                  <a:pt x="14879898" y="7105750"/>
                </a:lnTo>
                <a:lnTo>
                  <a:pt x="0" y="710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93297" y="9645956"/>
            <a:ext cx="1439475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80"/>
              </a:lnSpc>
            </a:pPr>
            <a:r>
              <a:rPr lang="en-US" sz="2900" b="1" i="1">
                <a:solidFill>
                  <a:srgbClr val="43434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Taken from DARPA, John Launchbury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-2455"/>
            <a:ext cx="18288000" cy="1898011"/>
            <a:chOff x="0" y="0"/>
            <a:chExt cx="24384000" cy="253068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686533" y="3714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AI Advancement - 4 Waves of AI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4500" y="683806"/>
            <a:ext cx="16627948" cy="8046048"/>
          </a:xfrm>
          <a:custGeom>
            <a:avLst/>
            <a:gdLst/>
            <a:ahLst/>
            <a:cxnLst/>
            <a:rect l="l" t="t" r="r" b="b"/>
            <a:pathLst>
              <a:path w="16627948" h="8046048">
                <a:moveTo>
                  <a:pt x="0" y="0"/>
                </a:moveTo>
                <a:lnTo>
                  <a:pt x="16627948" y="0"/>
                </a:lnTo>
                <a:lnTo>
                  <a:pt x="16627948" y="8046048"/>
                </a:lnTo>
                <a:lnTo>
                  <a:pt x="0" y="8046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04800"/>
            <a:ext cx="17255646" cy="9106152"/>
          </a:xfrm>
          <a:custGeom>
            <a:avLst/>
            <a:gdLst/>
            <a:ahLst/>
            <a:cxnLst/>
            <a:rect l="l" t="t" r="r" b="b"/>
            <a:pathLst>
              <a:path w="17255646" h="9106152">
                <a:moveTo>
                  <a:pt x="0" y="0"/>
                </a:moveTo>
                <a:lnTo>
                  <a:pt x="17255646" y="0"/>
                </a:lnTo>
                <a:lnTo>
                  <a:pt x="17255646" y="9106152"/>
                </a:lnTo>
                <a:lnTo>
                  <a:pt x="0" y="910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Boosting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84125" y="2566850"/>
            <a:ext cx="12157350" cy="515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Used in supervised methods , regression and classification. To reduce bias improve accuracy and stability of model.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Aims to minimise training errors. Metaheuristic approach, ensemble based. 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XGBoost is a very popular example.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850" y="283400"/>
            <a:ext cx="18288006" cy="9135052"/>
          </a:xfrm>
          <a:custGeom>
            <a:avLst/>
            <a:gdLst/>
            <a:ahLst/>
            <a:cxnLst/>
            <a:rect l="l" t="t" r="r" b="b"/>
            <a:pathLst>
              <a:path w="18288006" h="9135052">
                <a:moveTo>
                  <a:pt x="0" y="0"/>
                </a:moveTo>
                <a:lnTo>
                  <a:pt x="18288006" y="0"/>
                </a:lnTo>
                <a:lnTo>
                  <a:pt x="18288006" y="9135052"/>
                </a:lnTo>
                <a:lnTo>
                  <a:pt x="0" y="9135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550" y="662404"/>
            <a:ext cx="14530846" cy="6506248"/>
          </a:xfrm>
          <a:custGeom>
            <a:avLst/>
            <a:gdLst/>
            <a:ahLst/>
            <a:cxnLst/>
            <a:rect l="l" t="t" r="r" b="b"/>
            <a:pathLst>
              <a:path w="14530846" h="6506248">
                <a:moveTo>
                  <a:pt x="0" y="0"/>
                </a:moveTo>
                <a:lnTo>
                  <a:pt x="14530846" y="0"/>
                </a:lnTo>
                <a:lnTo>
                  <a:pt x="14530846" y="6506248"/>
                </a:lnTo>
                <a:lnTo>
                  <a:pt x="0" y="6506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1325" y="2438550"/>
            <a:ext cx="14146350" cy="48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Key areas of mathematics required for machine learning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Linear Algebra</a:t>
            </a: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Probability &amp; Statistics</a:t>
            </a: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Optimisation</a:t>
            </a:r>
          </a:p>
          <a:p>
            <a:pPr marL="853440" lvl="1" indent="-426720"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-77562"/>
            <a:ext cx="18288000" cy="2744676"/>
            <a:chOff x="0" y="0"/>
            <a:chExt cx="24384000" cy="365956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514452" y="404916"/>
              <a:ext cx="21681800" cy="3254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7800" b="1" dirty="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Mathematical Underpinnings of ML</a:t>
              </a:r>
              <a:endParaRPr lang="en-US" sz="7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l">
                <a:lnSpc>
                  <a:spcPts val="10080"/>
                </a:lnSpc>
              </a:pPr>
              <a:endParaRPr lang="en-US" sz="84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4125" y="2566850"/>
            <a:ext cx="6825438" cy="716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Sets</a:t>
            </a:r>
          </a:p>
          <a:p>
            <a:pPr>
              <a:lnSpc>
                <a:spcPts val="4320"/>
              </a:lnSpc>
            </a:pPr>
            <a:endParaRPr lang="en-US" sz="3600" b="1">
              <a:solidFill>
                <a:srgbClr val="434343"/>
              </a:solidFill>
              <a:latin typeface="Roboto Bold"/>
              <a:ea typeface="Roboto Bold"/>
              <a:cs typeface="Roboto Bold"/>
              <a:sym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Relations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6645" lvl="1" indent="-548005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Cartesian products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Combinatorics</a:t>
            </a:r>
            <a:endParaRPr lang="en-US" sz="3600" b="1">
              <a:solidFill>
                <a:srgbClr val="434343"/>
              </a:solidFill>
              <a:latin typeface="Roboto Bold"/>
              <a:ea typeface="Roboto Bold"/>
              <a:cs typeface="Roboto Bold"/>
            </a:endParaRPr>
          </a:p>
          <a:p>
            <a:pPr>
              <a:lnSpc>
                <a:spcPts val="4320"/>
              </a:lnSpc>
            </a:pPr>
            <a:endParaRPr lang="en-US" sz="3600" b="1">
              <a:solidFill>
                <a:srgbClr val="434343"/>
              </a:solidFill>
              <a:latin typeface="Roboto Bold"/>
              <a:ea typeface="Roboto Bold"/>
              <a:cs typeface="Roboto Bold"/>
              <a:sym typeface="Roboto"/>
            </a:endParaRP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Permutations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Combinations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Binomials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Multinomials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77941"/>
              <a:ext cx="21681800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8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Mathematical Underpinnings of ML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62438" y="2575317"/>
            <a:ext cx="9346505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Conditional probability</a:t>
            </a:r>
          </a:p>
          <a:p>
            <a:pPr>
              <a:lnSpc>
                <a:spcPts val="4320"/>
              </a:lnSpc>
            </a:pPr>
            <a:endParaRPr lang="en-US" sz="3600" b="1">
              <a:solidFill>
                <a:srgbClr val="434343"/>
              </a:solidFill>
              <a:latin typeface="Roboto Bold"/>
              <a:ea typeface="Roboto Bold"/>
              <a:cs typeface="Roboto Bold"/>
              <a:sym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Repeated experiments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Independence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Sequential probability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Total probability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Bayes’ rule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7847" y="2424534"/>
            <a:ext cx="16812306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Heavy use of distributions to model probabilities. Good understanding of various distribution families: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52020" y="4333544"/>
            <a:ext cx="4479750" cy="386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u="sng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Discrete</a:t>
            </a:r>
          </a:p>
          <a:p>
            <a:pPr algn="l">
              <a:lnSpc>
                <a:spcPts val="3359"/>
              </a:lnSpc>
            </a:pPr>
            <a:endParaRPr lang="en-US" sz="3600" b="1" u="sng">
              <a:solidFill>
                <a:srgbClr val="434343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Bernoulli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Binomial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Possion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Geometric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47478" y="4333544"/>
            <a:ext cx="4479750" cy="386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u="sng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Continuous</a:t>
            </a:r>
          </a:p>
          <a:p>
            <a:pPr algn="l">
              <a:lnSpc>
                <a:spcPts val="3359"/>
              </a:lnSpc>
            </a:pPr>
            <a:endParaRPr lang="en-US" sz="3600" b="1" u="sng">
              <a:solidFill>
                <a:srgbClr val="434343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Uniform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Exponential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Gaussian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14452" y="477941"/>
              <a:ext cx="21681800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8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Mathematical Underpinnings of ML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43561"/>
            <a:ext cx="12157350" cy="485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Inequalities and limit theorem</a:t>
            </a:r>
          </a:p>
          <a:p>
            <a:pPr>
              <a:lnSpc>
                <a:spcPts val="4320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Markov inequalities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Chebyshev inequalities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Law of large numbers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Moment generating functions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Chernoff bound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Central limit theorem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853440" lvl="1" indent="-426720"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77941"/>
              <a:ext cx="21681800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8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Mathematical Underpinnings of ML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4125" y="2566850"/>
            <a:ext cx="12157350" cy="515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Regression and Principal Component Analysis (PCA)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Understand matrices and vectors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079"/>
              </a:lnSpc>
            </a:pPr>
            <a:r>
              <a:rPr lang="en-US" sz="3400" i="1">
                <a:solidFill>
                  <a:srgbClr val="434343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Walkthrough notebook 4.PCA.ipynb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77941"/>
              <a:ext cx="21681800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8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Mathematical Underpinnings of ML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938" y="1895556"/>
            <a:ext cx="14918124" cy="8391444"/>
          </a:xfrm>
          <a:custGeom>
            <a:avLst/>
            <a:gdLst/>
            <a:ahLst/>
            <a:cxnLst/>
            <a:rect l="l" t="t" r="r" b="b"/>
            <a:pathLst>
              <a:path w="14918124" h="8391444">
                <a:moveTo>
                  <a:pt x="0" y="0"/>
                </a:moveTo>
                <a:lnTo>
                  <a:pt x="14918124" y="0"/>
                </a:lnTo>
                <a:lnTo>
                  <a:pt x="14918124" y="8391444"/>
                </a:lnTo>
                <a:lnTo>
                  <a:pt x="0" y="839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12" b="-78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2455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16733" y="346075"/>
              <a:ext cx="21681800" cy="171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8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AI Commercial Uptake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0275" y="2666400"/>
            <a:ext cx="16348950" cy="527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Language Model: Probability of distribution across tokens/words.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p(x1…x2)</a:t>
            </a: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3359"/>
              </a:lnSpc>
            </a:pP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P(the,dog,jumped,over,the,fence) = 0.03</a:t>
            </a: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3359"/>
              </a:lnSpc>
            </a:pP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P(the,dog,</a:t>
            </a:r>
            <a:r>
              <a:rPr lang="en-US" sz="4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dog</a:t>
            </a: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,jumped,over,the,fence) = 0.0001 (syntactical )</a:t>
            </a: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3359"/>
              </a:lnSpc>
            </a:pP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P(the,</a:t>
            </a:r>
            <a:r>
              <a:rPr lang="en-US" sz="4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fence</a:t>
            </a: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,jumped,over,the,</a:t>
            </a:r>
            <a:r>
              <a:rPr lang="en-US" sz="4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dog</a:t>
            </a: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= 0.001 (semantic)</a:t>
            </a: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3359"/>
              </a:lnSpc>
            </a:pP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359"/>
              </a:lnSpc>
            </a:pP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77941"/>
              <a:ext cx="21681800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8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Large Language Models (LLM)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9525" y="2473900"/>
            <a:ext cx="16348950" cy="668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LM’s are Generative</a:t>
            </a:r>
          </a:p>
          <a:p>
            <a:pPr algn="l">
              <a:lnSpc>
                <a:spcPts val="3359"/>
              </a:lnSpc>
            </a:pP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Autoregressive (AR) language models</a:t>
            </a: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Decompose distribution of a sentence and decompose to probability of composition of word combinations of sentence.</a:t>
            </a: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3359"/>
              </a:lnSpc>
            </a:pP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p(X1, … ,XL )= p(X1)P(X2|X1)P(X3|X2,X1) ….</a:t>
            </a: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Chain rule of probability (No approx.)</a:t>
            </a: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3359"/>
              </a:lnSpc>
            </a:pP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model is predicting the next token given </a:t>
            </a:r>
            <a:endParaRPr lang="en-US" sz="40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4799"/>
              </a:lnSpc>
            </a:pPr>
            <a:r>
              <a:rPr lang="en-US" sz="39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past context ! </a:t>
            </a:r>
            <a:endParaRPr lang="en-US" sz="395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3359"/>
              </a:lnSpc>
            </a:pPr>
            <a:endParaRPr lang="en-US" sz="399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77941"/>
              <a:ext cx="21681800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8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Large Language Models (LLM)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03936"/>
            <a:ext cx="16456928" cy="627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Autoregressive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One way to model distribution for models, many other approaches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Regular runs of training and inference require operational process to support this and thought around strategy.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Establishing pipelines</a:t>
            </a: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Monitoring LLMs</a:t>
            </a: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Hardware intensive processes, infrastructure strategy  </a:t>
            </a: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Create eco system that allows quick prototyping of ideas. Through processes for data curation and feature engineering processes.</a:t>
            </a: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77941"/>
              <a:ext cx="21681800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8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Large Language Models (LLM)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2849858"/>
            <a:ext cx="15384750" cy="40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Choose between online or batch processes for running inference.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Create reusable artifacts for varying experimentations to speed up process.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Utilise Low code/No code solutions as scientists to run experimentation. </a:t>
            </a: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</a:endParaRPr>
          </a:p>
          <a:p>
            <a:pPr marL="853440" lvl="1" indent="-426720"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359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4452" y="477941"/>
              <a:ext cx="21681800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8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LLM Experimentation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3325" y="2992577"/>
            <a:ext cx="16261350" cy="216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6260" b="1">
                <a:solidFill>
                  <a:srgbClr val="434343"/>
                </a:solidFill>
                <a:latin typeface="Roboto Bold"/>
                <a:ea typeface="Roboto Bold"/>
                <a:cs typeface="Roboto Bold"/>
                <a:sym typeface="Roboto Bold"/>
              </a:rPr>
              <a:t>LAB 3 -   Modelling Protein Detectability on Mass Spectrometry with MLP Algorithm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12425" y="6444800"/>
            <a:ext cx="15022950" cy="124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7"/>
              </a:lnSpc>
            </a:pPr>
            <a:r>
              <a:rPr lang="en-US" sz="3600">
                <a:solidFill>
                  <a:srgbClr val="1155CC"/>
                </a:solidFill>
                <a:latin typeface="Arial"/>
                <a:ea typeface="Roboto"/>
                <a:cs typeface="Arial"/>
                <a:hlinkClick r:id="rId3"/>
              </a:rPr>
              <a:t>https://colab.research.google.com/drive/1tXJbxi7O93guCJeEIC3ofC7XIeEGdoBl#scrollTo=4acfe790</a:t>
            </a:r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77562"/>
            <a:ext cx="18288000" cy="1898011"/>
            <a:chOff x="0" y="0"/>
            <a:chExt cx="24384000" cy="253068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2530681"/>
              <a:chOff x="0" y="0"/>
              <a:chExt cx="4816593" cy="49988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499888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99888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99888"/>
                    </a:lnTo>
                    <a:lnTo>
                      <a:pt x="0" y="49988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0219">
                      <a:alpha val="100000"/>
                    </a:srgbClr>
                  </a:gs>
                  <a:gs pos="50000">
                    <a:srgbClr val="000224">
                      <a:alpha val="100000"/>
                    </a:srgbClr>
                  </a:gs>
                  <a:gs pos="100000">
                    <a:srgbClr val="006F8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816593" cy="537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514452" y="477941"/>
              <a:ext cx="21681800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8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Lab Session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21861665" y="337187"/>
              <a:ext cx="1669165" cy="2067077"/>
            </a:xfrm>
            <a:custGeom>
              <a:avLst/>
              <a:gdLst/>
              <a:ahLst/>
              <a:cxnLst/>
              <a:rect l="l" t="t" r="r" b="b"/>
              <a:pathLst>
                <a:path w="1669165" h="2067077">
                  <a:moveTo>
                    <a:pt x="0" y="0"/>
                  </a:moveTo>
                  <a:lnTo>
                    <a:pt x="1669164" y="0"/>
                  </a:lnTo>
                  <a:lnTo>
                    <a:pt x="1669164" y="2067077"/>
                  </a:lnTo>
                  <a:lnTo>
                    <a:pt x="0" y="206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3637" y="3419293"/>
            <a:ext cx="16335663" cy="312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7"/>
              </a:lnSpc>
            </a:pPr>
            <a:r>
              <a:rPr lang="en-US" sz="18411">
                <a:solidFill>
                  <a:srgbClr val="434343"/>
                </a:solidFill>
                <a:latin typeface="Alex Brush"/>
                <a:ea typeface="Alex Brush"/>
                <a:cs typeface="Alex Brush"/>
                <a:sym typeface="Alex Brush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1025" y="3322356"/>
            <a:ext cx="16645950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280" lvl="1" indent="-548640" algn="l">
              <a:lnSpc>
                <a:spcPts val="3974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 1 - Protein Structure Prediction using </a:t>
            </a:r>
            <a:r>
              <a:rPr lang="en-US" sz="360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ESMFold</a:t>
            </a:r>
            <a:endParaRPr lang="en-US" sz="3600" err="1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3974"/>
              </a:lnSpc>
            </a:pPr>
            <a:r>
              <a:rPr lang="en-US" sz="3600" u="sng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  <a:hlinkClick r:id="rId3" tooltip="https://colab.research.google.com/github/sokrypton/ColabFold/blob/main/ESMFold.ipynb"/>
              </a:rPr>
              <a:t>First notebook</a:t>
            </a:r>
            <a:r>
              <a:rPr lang="en-US" sz="3600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3600" u="sng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  <a:hlinkClick r:id="rId4" tooltip="https://colab.research.google.com/github/sokrypton/ColabFold/blob/main/beta/ESMFold_advanced.ipynb"/>
              </a:rPr>
              <a:t>second notebook</a:t>
            </a:r>
            <a:endParaRPr lang="en-US" sz="3600" u="sng">
              <a:solidFill>
                <a:srgbClr val="7890CD"/>
              </a:solidFill>
              <a:latin typeface="Roboto"/>
              <a:ea typeface="Roboto"/>
              <a:cs typeface="Roboto"/>
              <a:hlinkClick r:id="rId4"/>
            </a:endParaRPr>
          </a:p>
          <a:p>
            <a:pPr marL="1097280" lvl="1" indent="-548640" algn="l">
              <a:lnSpc>
                <a:spcPts val="3974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 2 -  Physicochemical Properties Analysis of Protein Sequence Data</a:t>
            </a:r>
            <a:endParaRPr lang="en-US" sz="3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3974"/>
              </a:lnSpc>
            </a:pPr>
            <a:r>
              <a:rPr lang="en-US" sz="3600" u="sng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  <a:hlinkClick r:id="rId5" tooltip="https://colab.research.google.com/drive/1mdL5pJHk7IJZKC893MtemXI9Dqt_0Xug?usp=sharing"/>
              </a:rPr>
              <a:t>https://colab.research.google.com/drive/1mdL5pJHk7IJZKC893MtemXI9Dqt_0Xug?usp=sharing</a:t>
            </a:r>
            <a:r>
              <a:rPr lang="en-US" sz="3600">
                <a:solidFill>
                  <a:srgbClr val="7890C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3600">
              <a:solidFill>
                <a:srgbClr val="7890CD"/>
              </a:solidFill>
              <a:latin typeface="Roboto"/>
              <a:ea typeface="Roboto"/>
              <a:cs typeface="Roboto"/>
            </a:endParaRPr>
          </a:p>
          <a:p>
            <a:pPr marL="1097280" lvl="1" indent="-548640" algn="l">
              <a:lnSpc>
                <a:spcPts val="3974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 3 -  Modelling Protein Detectability on Mass Spectrometry with MLP Algorithm</a:t>
            </a:r>
            <a:endParaRPr lang="en-US" sz="3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1097280" lvl="1" indent="-548640">
              <a:lnSpc>
                <a:spcPts val="3974"/>
              </a:lnSpc>
            </a:pPr>
            <a:r>
              <a:rPr lang="en-US" sz="3600">
                <a:solidFill>
                  <a:srgbClr val="7890CD"/>
                </a:solidFill>
                <a:latin typeface="Arial"/>
                <a:ea typeface="Roboto"/>
                <a:cs typeface="Arial"/>
                <a:hlinkClick r:id="rId6"/>
              </a:rPr>
              <a:t>https://colab.research.google.com/drive/1tXJbxi7O93guCJeEIC3ofC7XIeEGdoBl#scrollTo=4acfe790</a:t>
            </a:r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8011"/>
            <a:chOff x="0" y="0"/>
            <a:chExt cx="4816593" cy="4998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888"/>
            </a:xfrm>
            <a:custGeom>
              <a:avLst/>
              <a:gdLst/>
              <a:ahLst/>
              <a:cxnLst/>
              <a:rect l="l" t="t" r="r" b="b"/>
              <a:pathLst>
                <a:path w="4816592" h="499888">
                  <a:moveTo>
                    <a:pt x="0" y="0"/>
                  </a:moveTo>
                  <a:lnTo>
                    <a:pt x="4816592" y="0"/>
                  </a:lnTo>
                  <a:lnTo>
                    <a:pt x="4816592" y="499888"/>
                  </a:lnTo>
                  <a:lnTo>
                    <a:pt x="0" y="499888"/>
                  </a:lnTo>
                  <a:close/>
                </a:path>
              </a:pathLst>
            </a:custGeom>
            <a:gradFill rotWithShape="1">
              <a:gsLst>
                <a:gs pos="0">
                  <a:srgbClr val="010219">
                    <a:alpha val="100000"/>
                  </a:srgbClr>
                </a:gs>
                <a:gs pos="50000">
                  <a:srgbClr val="000224">
                    <a:alpha val="100000"/>
                  </a:srgbClr>
                </a:gs>
                <a:gs pos="100000">
                  <a:srgbClr val="006F8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537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550" y="257175"/>
            <a:ext cx="162613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Contents Lab Sessions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16396248" y="252890"/>
            <a:ext cx="1251873" cy="1550308"/>
          </a:xfrm>
          <a:custGeom>
            <a:avLst/>
            <a:gdLst/>
            <a:ahLst/>
            <a:cxnLst/>
            <a:rect l="l" t="t" r="r" b="b"/>
            <a:pathLst>
              <a:path w="1251873" h="1550308">
                <a:moveTo>
                  <a:pt x="0" y="0"/>
                </a:moveTo>
                <a:lnTo>
                  <a:pt x="1251874" y="0"/>
                </a:lnTo>
                <a:lnTo>
                  <a:pt x="1251874" y="1550308"/>
                </a:lnTo>
                <a:lnTo>
                  <a:pt x="0" y="1550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96</Slides>
  <Notes>95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Biologists Workshop Slides</dc:title>
  <dc:creator>Samavi Nasir</dc:creator>
  <cp:revision>44</cp:revision>
  <dcterms:created xsi:type="dcterms:W3CDTF">2006-08-16T00:00:00Z</dcterms:created>
  <dcterms:modified xsi:type="dcterms:W3CDTF">2024-12-07T09:30:32Z</dcterms:modified>
  <dc:identifier>DAGXviiEnmY</dc:identifier>
</cp:coreProperties>
</file>